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859" r:id="rId2"/>
    <p:sldId id="1144" r:id="rId3"/>
    <p:sldId id="1143" r:id="rId4"/>
    <p:sldId id="1139" r:id="rId5"/>
    <p:sldId id="1158" r:id="rId6"/>
    <p:sldId id="1140" r:id="rId7"/>
    <p:sldId id="1141" r:id="rId8"/>
    <p:sldId id="1155" r:id="rId9"/>
    <p:sldId id="1159" r:id="rId10"/>
    <p:sldId id="1160" r:id="rId11"/>
    <p:sldId id="1156" r:id="rId12"/>
    <p:sldId id="1161" r:id="rId13"/>
    <p:sldId id="1162" r:id="rId14"/>
    <p:sldId id="1142" r:id="rId15"/>
    <p:sldId id="1163" r:id="rId16"/>
    <p:sldId id="1164" r:id="rId17"/>
    <p:sldId id="1165" r:id="rId18"/>
    <p:sldId id="1145" r:id="rId19"/>
    <p:sldId id="1152" r:id="rId20"/>
    <p:sldId id="1166" r:id="rId21"/>
    <p:sldId id="1147" r:id="rId22"/>
    <p:sldId id="1148" r:id="rId23"/>
    <p:sldId id="1149" r:id="rId24"/>
    <p:sldId id="1167" r:id="rId25"/>
    <p:sldId id="1150" r:id="rId26"/>
    <p:sldId id="1151" r:id="rId27"/>
    <p:sldId id="1157" r:id="rId2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90691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0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第六单元  世界殖民体系</a:t>
            </a:r>
            <a:r>
              <a:rPr lang="zh-CN" altLang="en-US" sz="40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与亚非拉</a:t>
            </a:r>
            <a:r>
              <a:rPr lang="zh-CN" altLang="en-US" sz="40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民族独立运动</a:t>
            </a:r>
          </a:p>
        </p:txBody>
      </p:sp>
      <p:sp>
        <p:nvSpPr>
          <p:cNvPr id="7" name="文本框 6"/>
          <p:cNvSpPr txBox="1"/>
          <p:nvPr/>
        </p:nvSpPr>
        <p:spPr>
          <a:xfrm>
            <a:off x="334327" y="3115491"/>
            <a:ext cx="11523345" cy="90653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000" b="0" dirty="0">
                <a:solidFill>
                  <a:srgbClr val="000000"/>
                </a:solidFill>
                <a:latin typeface="+mj-lt"/>
                <a:ea typeface="微软雅黑" panose="020B0503020204020204" pitchFamily="34" charset="-122"/>
                <a:cs typeface="微软雅黑" panose="020B0503020204020204" pitchFamily="34" charset="-122"/>
              </a:rPr>
              <a:t>12</a:t>
            </a:r>
            <a:r>
              <a:rPr lang="zh-CN" altLang="en-US" sz="4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资本主义</a:t>
            </a:r>
            <a:r>
              <a:rPr lang="zh-CN" altLang="en-US" sz="4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世界殖民体系的形成</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全面认识早期殖民扩张的影响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积极影响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欧洲各殖民国家的扩张与掠夺促进了欧洲资本主义的发展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从殖民地掠夺的金银财富以及大量的黑人奴隶为资本主义经济的发展提供了资本和廉价劳动力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是欧洲资本原始积累的重要手段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殖民活动对以欧洲为中心的世界市场的开拓和发展起了重大的推动作用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改变了世界形势和历史发展进程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殖民主义客观上带来了先进的生产方式、生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活方式和思想观念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促进了殖民地的发展和进步。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消极影响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欧洲各殖民国家以武力为后盾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通过殖民扩张与掠夺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迫使亚、非、拉美国家卷入资本主义世界市场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给各殖民地人民带来了深重的灾难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并造成了其长期的落后局面。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拓展延伸.eps" descr="id:2147491935;FounderCES"/>
          <p:cNvPicPr/>
          <p:nvPr/>
        </p:nvPicPr>
        <p:blipFill>
          <a:blip r:embed="rId2"/>
          <a:stretch>
            <a:fillRect/>
          </a:stretch>
        </p:blipFill>
        <p:spPr>
          <a:xfrm>
            <a:off x="622598" y="908720"/>
            <a:ext cx="1815465" cy="359410"/>
          </a:xfrm>
          <a:prstGeom prst="rect">
            <a:avLst/>
          </a:prstGeom>
        </p:spPr>
      </p:pic>
    </p:spTree>
    <p:extLst>
      <p:ext uri="{BB962C8B-B14F-4D97-AF65-F5344CB8AC3E}">
        <p14:creationId xmlns:p14="http://schemas.microsoft.com/office/powerpoint/2010/main" val="33226756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西方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列强瓜分非洲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世纪至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世纪中叶以前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：欧洲殖民者在西非、中非和南非占领重要的港口和城镇，进行了持续几个世纪的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奴隶贸易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工业革命后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：逐渐放弃了罪恶的奴隶贸易，转而进行全面的殖民入侵。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）英法在北非的殖民侵略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英法争夺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埃及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：英法重点争夺奥斯曼帝国的属地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埃及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，两国控制了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苏伊士运河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与埃及的经济政治大权。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英国的殖民：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年，英国发动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侵埃战争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，占领了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整个埃及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，埃及变成了英国的殖民地。英国以埃及为基地对</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苏丹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实行武力扩张。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法国的殖民：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年代入侵</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阿尔及利亚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，并向突尼斯和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摩洛哥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扩张。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8298648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6899"/>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）对撒哈拉沙漠以南非洲地区的争夺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世纪后期，列强加快了侵略撒哈拉沙漠以南非洲地区的步伐。它们各自制定了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侵略计划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英国：妄图建立一个北起开罗，南至</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开普敦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，纵贯非洲大陆的庞大殖民地。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法国：要把它的非洲殖民地从西非的佛得角一直延伸到东非的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索马里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德国：希望在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赤道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两侧建立自己的殖民地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328436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44989"/>
            <a:ext cx="11485848" cy="3900235"/>
          </a:xfrm>
        </p:spPr>
        <p:txBody>
          <a:bodyPr/>
          <a:lstStyle/>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柏林会议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背景：在抢夺殖民地过程中，列强冲突加剧。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目的：解决矛盾和进一步瓜分非洲。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1884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年，英、法、德等国在柏林召开会议。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内容：达成臭名昭著的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有效占领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原则；也是一次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地图上作业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的会议。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影响：柏林会议之后，列强瓜分非洲的速度大大加快。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世纪初，它们侵占了几乎整个非洲。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155548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10955"/>
            <a:ext cx="11485848" cy="3346237"/>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列强瓜分非洲的原因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工业革命后生产力水平的提高。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交通工具的改进。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工业革命对市场的需求。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强大的军事力量。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非洲拥有庞大的市场和价格低廉的原料。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易错辨析.eps" descr="id:2147491956;FounderCES"/>
          <p:cNvPicPr/>
          <p:nvPr/>
        </p:nvPicPr>
        <p:blipFill>
          <a:blip r:embed="rId2"/>
          <a:stretch>
            <a:fillRect/>
          </a:stretch>
        </p:blipFill>
        <p:spPr>
          <a:xfrm>
            <a:off x="622598" y="1973555"/>
            <a:ext cx="1737995" cy="359410"/>
          </a:xfrm>
          <a:prstGeom prst="rect">
            <a:avLst/>
          </a:prstGeom>
        </p:spPr>
      </p:pic>
    </p:spTree>
    <p:extLst>
      <p:ext uri="{BB962C8B-B14F-4D97-AF65-F5344CB8AC3E}">
        <p14:creationId xmlns:p14="http://schemas.microsoft.com/office/powerpoint/2010/main" val="31002486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殖民体系的形成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标志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：亚洲的绝大多数地区已经沦为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殖民地或半殖民地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，非洲的绝大部分地区沦为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殖民地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，独立的拉丁美洲国家实际也成为依附于欧美国家的半殖民地。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资本主义世界殖民体系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最终形成。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：资本主义发展到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帝国主义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阶段，要求独占更大的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商品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市场、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原料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产地和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投资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场所。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91963;FounderCES"/>
          <p:cNvPicPr/>
          <p:nvPr/>
        </p:nvPicPr>
        <p:blipFill>
          <a:blip r:embed="rId2"/>
          <a:stretch>
            <a:fillRect/>
          </a:stretch>
        </p:blipFill>
        <p:spPr>
          <a:xfrm>
            <a:off x="478582" y="1491565"/>
            <a:ext cx="1354455" cy="359410"/>
          </a:xfrm>
          <a:prstGeom prst="rect">
            <a:avLst/>
          </a:prstGeom>
        </p:spPr>
      </p:pic>
    </p:spTree>
    <p:extLst>
      <p:ext uri="{BB962C8B-B14F-4D97-AF65-F5344CB8AC3E}">
        <p14:creationId xmlns:p14="http://schemas.microsoft.com/office/powerpoint/2010/main" val="24181848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）加剧了列强之间的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扩张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与争夺，孕育着新的更大的冲突。（导致了第一次世界大战的爆发）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）世界上几乎所有国家和地区都被卷入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资本主义世界市场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当中，世界越来越紧密地连为一体。（欧美国家为主导的资本主义世界体系正式形成）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）殖民统治和掠夺给殖民地半殖民地人民带来了深重的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灾难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，被压迫人民的反抗斗争不断高涨。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058670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6832"/>
            <a:ext cx="11485848" cy="2238241"/>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资本主义世界体系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世界体系包括三个部分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资本主义殖民体系、资本主义政治体系、以资本主义世界市场为主要特征的资本主义经济体系。资本主义殖民体系只是资本主义世界体系的一部分。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名师点睛.eps" descr="id:2147491970;FounderCES"/>
          <p:cNvPicPr/>
          <p:nvPr/>
        </p:nvPicPr>
        <p:blipFill>
          <a:blip r:embed="rId2"/>
          <a:stretch>
            <a:fillRect/>
          </a:stretch>
        </p:blipFill>
        <p:spPr>
          <a:xfrm>
            <a:off x="478582" y="2079432"/>
            <a:ext cx="1540510" cy="359410"/>
          </a:xfrm>
          <a:prstGeom prst="rect">
            <a:avLst/>
          </a:prstGeom>
        </p:spPr>
      </p:pic>
    </p:spTree>
    <p:extLst>
      <p:ext uri="{BB962C8B-B14F-4D97-AF65-F5344CB8AC3E}">
        <p14:creationId xmlns:p14="http://schemas.microsoft.com/office/powerpoint/2010/main" val="15155666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4870564"/>
          </a:xfrm>
        </p:spPr>
        <p:txBody>
          <a:bodyPr/>
          <a:lstStyle/>
          <a:p>
            <a:pPr latinLnBrk="1">
              <a:spcAft>
                <a:spcPts val="0"/>
              </a:spcAft>
              <a:tabLst>
                <a:tab pos="630555" algn="l"/>
              </a:tabLst>
            </a:pPr>
            <a:r>
              <a:rPr lang="en-US"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全面</a:t>
            </a:r>
            <a:r>
              <a:rPr lang="zh-CN" altLang="zh-CN" sz="23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认识资本主义世界殖民体系</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latinLnBrk="1">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它是资本主义世界体系的重要组成部分，它的形成标志着资本主义世界体系的</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最终</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确立</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它彻底打破了世界各地封闭孤立的状态，世界上几乎所有国家和地区都被卷入资本主义世界市场当中，世界越来越紧密地连为一体，促进了世界经济文化的交流和整体发展。</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殖民掠夺和殖民体系的确立在推动资本主义发展的同时，也进一步加剧了帝国主义之间的争夺与矛盾，孕育着更大的冲突。</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它建立在列强宰割奴役亚非拉人民的基础之上，体现的是列强对亚非拉广大地区政治、经济、文化的控制，必然会遭到亚非拉人民的反抗。</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5" name="疑难点a1.eps" descr="id:2147490080;FounderCES"/>
          <p:cNvPicPr/>
          <p:nvPr/>
        </p:nvPicPr>
        <p:blipFill>
          <a:blip r:embed="rId3"/>
          <a:stretch>
            <a:fillRect/>
          </a:stretch>
        </p:blipFill>
        <p:spPr>
          <a:xfrm>
            <a:off x="496471" y="1628800"/>
            <a:ext cx="1278255" cy="359410"/>
          </a:xfrm>
          <a:prstGeom prst="rect">
            <a:avLst/>
          </a:prstGeom>
        </p:spPr>
      </p:pic>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7188"/>
            <a:ext cx="11485848" cy="3416320"/>
          </a:xfrm>
        </p:spPr>
        <p:txBody>
          <a:bodyPr/>
          <a:lstStyle/>
          <a:p>
            <a:pPr hangingPunct="0">
              <a:spcAft>
                <a:spcPts val="0"/>
              </a:spcAft>
              <a:tabLst>
                <a:tab pos="630238" algn="l"/>
                <a:tab pos="5557838"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《柏林会议关于非洲的总议定书》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今后占据目前在其领地外的非洲大陆沿岸地区某领土的国家，或迄今没有这类领地而即将获得这种领土的国家，以及将要承担保护权的国家，应该向本议定书的签字国呈送与此有关的相应文件及声明。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这一规定（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化解了列强之间的固有</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矛盾</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机会均等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的原则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加快了列强瓜分非洲的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步伐</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维护了非洲国家主权完整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0095;FounderCES"/>
          <p:cNvPicPr/>
          <p:nvPr/>
        </p:nvPicPr>
        <p:blipFill>
          <a:blip r:embed="rId2"/>
          <a:stretch>
            <a:fillRect/>
          </a:stretch>
        </p:blipFill>
        <p:spPr>
          <a:xfrm>
            <a:off x="478582" y="1450648"/>
            <a:ext cx="1116965" cy="359410"/>
          </a:xfrm>
          <a:prstGeom prst="rect">
            <a:avLst/>
          </a:prstGeom>
        </p:spPr>
      </p:pic>
      <p:pic>
        <p:nvPicPr>
          <p:cNvPr id="5" name="24答案.eps" descr="id:2147490102;FounderCES"/>
          <p:cNvPicPr/>
          <p:nvPr/>
        </p:nvPicPr>
        <p:blipFill>
          <a:blip r:embed="rId3"/>
          <a:stretch>
            <a:fillRect/>
          </a:stretch>
        </p:blipFill>
        <p:spPr>
          <a:xfrm>
            <a:off x="478582" y="4830477"/>
            <a:ext cx="807720" cy="287655"/>
          </a:xfrm>
          <a:prstGeom prst="rect">
            <a:avLst/>
          </a:prstGeom>
        </p:spPr>
      </p:pic>
      <p:sp>
        <p:nvSpPr>
          <p:cNvPr id="6" name="矩形 5"/>
          <p:cNvSpPr/>
          <p:nvPr/>
        </p:nvSpPr>
        <p:spPr>
          <a:xfrm>
            <a:off x="1439250" y="4767535"/>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时空观念解.eps" descr="id:2147490009;FounderCES"/>
          <p:cNvPicPr/>
          <p:nvPr/>
        </p:nvPicPr>
        <p:blipFill>
          <a:blip r:embed="rId2"/>
          <a:stretch>
            <a:fillRect/>
          </a:stretch>
        </p:blipFill>
        <p:spPr>
          <a:xfrm>
            <a:off x="2476340" y="746120"/>
            <a:ext cx="7254875" cy="719455"/>
          </a:xfrm>
          <a:prstGeom prst="rect">
            <a:avLst/>
          </a:prstGeom>
        </p:spPr>
      </p:pic>
      <p:pic>
        <p:nvPicPr>
          <p:cNvPr id="4" name="第六单元 发排.eps" descr="id:2147491900;FounderCES"/>
          <p:cNvPicPr/>
          <p:nvPr/>
        </p:nvPicPr>
        <p:blipFill>
          <a:blip r:embed="rId3"/>
          <a:stretch>
            <a:fillRect/>
          </a:stretch>
        </p:blipFill>
        <p:spPr>
          <a:xfrm>
            <a:off x="478582" y="1844824"/>
            <a:ext cx="11271358" cy="3888432"/>
          </a:xfrm>
          <a:prstGeom prst="rect">
            <a:avLst/>
          </a:prstGeom>
        </p:spPr>
      </p:pic>
    </p:spTree>
    <p:extLst>
      <p:ext uri="{BB962C8B-B14F-4D97-AF65-F5344CB8AC3E}">
        <p14:creationId xmlns:p14="http://schemas.microsoft.com/office/powerpoint/2010/main" val="20029338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8889"/>
            <a:ext cx="11485848" cy="2792239"/>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学知识可知，《柏林会议关于非洲的总议定书》公开承认帝国主义列强侵略和瓜分非洲的合法性，为帝国主义列强的侵略行径和最后瓜分非洲提供依据，各签字国在不影响其他列强利益的情况下，加速占领了那些还没有被瓜分的地区。由此可知，这加快了列强瓜分非洲的步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说法错误，排除；材料未涉及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机会均等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不符合史实，排除。</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09;FounderCES"/>
          <p:cNvPicPr/>
          <p:nvPr/>
        </p:nvPicPr>
        <p:blipFill>
          <a:blip r:embed="rId2"/>
          <a:stretch>
            <a:fillRect/>
          </a:stretch>
        </p:blipFill>
        <p:spPr>
          <a:xfrm>
            <a:off x="478582" y="1987585"/>
            <a:ext cx="807720" cy="287655"/>
          </a:xfrm>
          <a:prstGeom prst="rect">
            <a:avLst/>
          </a:prstGeom>
        </p:spPr>
      </p:pic>
    </p:spTree>
    <p:extLst>
      <p:ext uri="{BB962C8B-B14F-4D97-AF65-F5344CB8AC3E}">
        <p14:creationId xmlns:p14="http://schemas.microsoft.com/office/powerpoint/2010/main" val="30624035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27256"/>
            <a:ext cx="11485848" cy="576248"/>
          </a:xfrm>
        </p:spPr>
        <p:txBody>
          <a:bodyPr/>
          <a:lstStyle/>
          <a:p>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欧洲</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资本主义殖民扩张的阶段性特征</a:t>
            </a:r>
            <a:endParaRPr lang="zh-CN" altLang="en-US" dirty="0"/>
          </a:p>
        </p:txBody>
      </p:sp>
      <p:pic>
        <p:nvPicPr>
          <p:cNvPr id="4" name="疑难点a2.eps" descr="id:2147490116;FounderCES"/>
          <p:cNvPicPr/>
          <p:nvPr/>
        </p:nvPicPr>
        <p:blipFill>
          <a:blip r:embed="rId2"/>
          <a:stretch>
            <a:fillRect/>
          </a:stretch>
        </p:blipFill>
        <p:spPr>
          <a:xfrm>
            <a:off x="478582" y="1170716"/>
            <a:ext cx="1278255" cy="35941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1476974480"/>
              </p:ext>
            </p:extLst>
          </p:nvPr>
        </p:nvGraphicFramePr>
        <p:xfrm>
          <a:off x="343711" y="1837928"/>
          <a:ext cx="11502991" cy="2743200"/>
        </p:xfrm>
        <a:graphic>
          <a:graphicData uri="http://schemas.openxmlformats.org/drawingml/2006/table">
            <a:tbl>
              <a:tblPr firstRow="1" firstCol="1" bandRow="1"/>
              <a:tblGrid>
                <a:gridCol w="2098146">
                  <a:extLst>
                    <a:ext uri="{9D8B030D-6E8A-4147-A177-3AD203B41FA5}">
                      <a16:colId xmlns:a16="http://schemas.microsoft.com/office/drawing/2014/main" xmlns="" val="3220323098"/>
                    </a:ext>
                  </a:extLst>
                </a:gridCol>
                <a:gridCol w="3005277">
                  <a:extLst>
                    <a:ext uri="{9D8B030D-6E8A-4147-A177-3AD203B41FA5}">
                      <a16:colId xmlns:a16="http://schemas.microsoft.com/office/drawing/2014/main" xmlns="" val="872453855"/>
                    </a:ext>
                  </a:extLst>
                </a:gridCol>
                <a:gridCol w="6399568">
                  <a:extLst>
                    <a:ext uri="{9D8B030D-6E8A-4147-A177-3AD203B41FA5}">
                      <a16:colId xmlns:a16="http://schemas.microsoft.com/office/drawing/2014/main" xmlns="" val="985095969"/>
                    </a:ext>
                  </a:extLst>
                </a:gridCol>
              </a:tblGrid>
              <a:tr h="301731">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阶段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995955170"/>
                  </a:ext>
                </a:extLst>
              </a:tr>
              <a:tr h="1508654">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工场手工业时期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世纪中期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推行商业资本的殖民政策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主要是政治上的移植性和经济上的重商主义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新航路开辟后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西、葡、荷、英、法进行殖民征服</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西欧商业资本主义掀起第一次殖民高潮</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美洲大部分地区、非洲沿海地区以及东南亚沿边地区被纳入新生的资本主义世界体系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433481734"/>
                  </a:ext>
                </a:extLst>
              </a:tr>
            </a:tbl>
          </a:graphicData>
        </a:graphic>
      </p:graphicFrame>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727586597"/>
              </p:ext>
            </p:extLst>
          </p:nvPr>
        </p:nvGraphicFramePr>
        <p:xfrm>
          <a:off x="343711" y="1011520"/>
          <a:ext cx="11502991" cy="4937760"/>
        </p:xfrm>
        <a:graphic>
          <a:graphicData uri="http://schemas.openxmlformats.org/drawingml/2006/table">
            <a:tbl>
              <a:tblPr firstRow="1" firstCol="1" bandRow="1"/>
              <a:tblGrid>
                <a:gridCol w="2098146">
                  <a:extLst>
                    <a:ext uri="{9D8B030D-6E8A-4147-A177-3AD203B41FA5}">
                      <a16:colId xmlns:a16="http://schemas.microsoft.com/office/drawing/2014/main" xmlns="" val="3220323098"/>
                    </a:ext>
                  </a:extLst>
                </a:gridCol>
                <a:gridCol w="4517445">
                  <a:extLst>
                    <a:ext uri="{9D8B030D-6E8A-4147-A177-3AD203B41FA5}">
                      <a16:colId xmlns:a16="http://schemas.microsoft.com/office/drawing/2014/main" xmlns="" val="872453855"/>
                    </a:ext>
                  </a:extLst>
                </a:gridCol>
                <a:gridCol w="4887400">
                  <a:extLst>
                    <a:ext uri="{9D8B030D-6E8A-4147-A177-3AD203B41FA5}">
                      <a16:colId xmlns:a16="http://schemas.microsoft.com/office/drawing/2014/main" xmlns="" val="985095969"/>
                    </a:ext>
                  </a:extLst>
                </a:gridCol>
              </a:tblGrid>
              <a:tr h="301731">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阶段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995955170"/>
                  </a:ext>
                </a:extLst>
              </a:tr>
              <a:tr h="1508654">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自由资本主义时期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凭借自身经济优势</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推行炮舰政策</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强制实行不平等贸易</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使更多殖民地、半殖民地沦为廉价原料供应地和商品倾销市场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随着工业革命完成</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西方各国掀起第二次殖民高潮</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向西亚、东亚、南美等地区进行纵深扩张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962345040"/>
                  </a:ext>
                </a:extLst>
              </a:tr>
              <a:tr h="1206923">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垄断资本主义阶段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年代</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世纪初</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通过直接征服和建立势力范围等方式瓜分世界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资本输出成为宗主国掠夺殖民地的最主要形式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随着自由资本主义向帝国主义过渡</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西方各国掀起第三次殖民浪潮</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把非洲内陆和亚洲内陆广大地区纳入资本主义世界体系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160332208"/>
                  </a:ext>
                </a:extLst>
              </a:tr>
            </a:tbl>
          </a:graphicData>
        </a:graphic>
      </p:graphicFrame>
    </p:spTree>
    <p:extLst>
      <p:ext uri="{BB962C8B-B14F-4D97-AF65-F5344CB8AC3E}">
        <p14:creationId xmlns:p14="http://schemas.microsoft.com/office/powerpoint/2010/main" val="17644111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238" algn="l"/>
                <a:tab pos="565467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霍布斯鲍姆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认为，西方的征服活动在当时（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年代中期以前）殖民地产生的最明显结果是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失去整个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旧世界而未产生一个新世界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。这说明西方的征服活动（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6546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无法为殖民地创造新生的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契机</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630238" algn="l"/>
                <a:tab pos="565467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给当地人民再度套上了枷锁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6546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瓦解了殖民地封建剥削</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关系</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630238" algn="l"/>
                <a:tab pos="565467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造成殖民地社会人才断层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4" name="24答案.eps" descr="id:2147490102;FounderCES"/>
          <p:cNvPicPr/>
          <p:nvPr/>
        </p:nvPicPr>
        <p:blipFill>
          <a:blip r:embed="rId3"/>
          <a:stretch>
            <a:fillRect/>
          </a:stretch>
        </p:blipFill>
        <p:spPr>
          <a:xfrm>
            <a:off x="478582" y="4872126"/>
            <a:ext cx="807720" cy="287655"/>
          </a:xfrm>
          <a:prstGeom prst="rect">
            <a:avLst/>
          </a:prstGeom>
        </p:spPr>
      </p:pic>
      <p:sp>
        <p:nvSpPr>
          <p:cNvPr id="7" name="矩形 6"/>
          <p:cNvSpPr/>
          <p:nvPr/>
        </p:nvSpPr>
        <p:spPr>
          <a:xfrm>
            <a:off x="1400622" y="4785120"/>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6798"/>
            <a:ext cx="11485848" cy="2862322"/>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失去整个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旧世界而未产生一个新世界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，意在强调西方的征服活动给殖民地人民带来巨大的灾难和祸害，打断了亚、非、拉美的历史进程，造成这些地区的长期落后，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正确；早期殖民扩张客观上传播了先进的生产方式，有利于为殖民地创造新生的契机，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说法错误，排除；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世纪中期以前，有些殖民地还处在奴隶社会，排除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；材料未涉及殖民地人才断层的信息，排除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09;FounderCES"/>
          <p:cNvPicPr/>
          <p:nvPr/>
        </p:nvPicPr>
        <p:blipFill>
          <a:blip r:embed="rId2"/>
          <a:stretch>
            <a:fillRect/>
          </a:stretch>
        </p:blipFill>
        <p:spPr>
          <a:xfrm>
            <a:off x="478582" y="1845494"/>
            <a:ext cx="807720" cy="287655"/>
          </a:xfrm>
          <a:prstGeom prst="rect">
            <a:avLst/>
          </a:prstGeom>
        </p:spPr>
      </p:pic>
    </p:spTree>
    <p:extLst>
      <p:ext uri="{BB962C8B-B14F-4D97-AF65-F5344CB8AC3E}">
        <p14:creationId xmlns:p14="http://schemas.microsoft.com/office/powerpoint/2010/main" val="33560478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3346237"/>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资本主义</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世界殖民体系的深远影响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欧洲商人、工业家、拓殖者、工程师、教育家、行政者往往包含传教士的精力、技巧和耐心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克服着亚非静态社会对进步缺乏兴趣的问题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并且把亚非社会导向一个以技术与理智为基础的世界社群。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托马斯</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麦克劳《现代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资本主义</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三次工业革命中的成功者》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我们所面对的不完全是一个单一的世界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而是一个由两部分所合成的全球体系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一部分是已开发的、具有主宰性的、富有的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另一部分是落后的、依赖的、贫穷的</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欧洲不仅是支配和改变世界的资本主义发展核心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同时也是世界经济和资本主义社会最重要的组成部分。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r>
              <a:rPr lang="en-US" altLang="zh-CN" b="1" dirty="0">
                <a:solidFill>
                  <a:srgbClr val="000000"/>
                </a:solidFill>
                <a:latin typeface="仿宋" panose="02010609060101010101" pitchFamily="49" charset="-122"/>
                <a:cs typeface="Times New Roman" panose="02020603050405020304" pitchFamily="18" charset="0"/>
              </a:rPr>
              <a:t>——</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英</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霍布斯鲍姆《帝国的年代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1875</a:t>
            </a:r>
            <a:r>
              <a:rPr lang="en-US" altLang="zh-CN" b="1" dirty="0">
                <a:solidFill>
                  <a:srgbClr val="000000"/>
                </a:solidFill>
                <a:latin typeface="仿宋"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1914</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1935416"/>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一主要阐述了殖民扩张对亚非社会的深刻影响。根据史料一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克服着亚非静态社会对进步缺乏兴趣的问题，并且把亚非社会导向一个以技术与理智为基础的世界社群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欧洲海外殖民的拓展，密切了欧洲与亚非国家的联系，并把西方的科学技术、生产方式、思想观念传到殖民地半殖民地，客观上推动了亚非社会的近代化。史料二主要阐述了欧洲列强是如何改变世界的。欧洲列强在殖民地半殖民地的掠夺，给西方列强带来巨额财富，确立了西方对东方的统治，欧洲也成为世界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2273614" y="1383416"/>
            <a:ext cx="957308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通过史料，了解殖民扩张的辩证影响。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73614" y="836712"/>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历史解释、唯物史观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975248"/>
            <a:ext cx="1186180" cy="359410"/>
          </a:xfrm>
          <a:prstGeom prst="rect">
            <a:avLst/>
          </a:prstGeom>
        </p:spPr>
      </p:pic>
      <p:pic>
        <p:nvPicPr>
          <p:cNvPr id="5" name="选材意图.eps" descr="id:2147490172;FounderCES"/>
          <p:cNvPicPr/>
          <p:nvPr/>
        </p:nvPicPr>
        <p:blipFill>
          <a:blip r:embed="rId3"/>
          <a:stretch>
            <a:fillRect/>
          </a:stretch>
        </p:blipFill>
        <p:spPr>
          <a:xfrm>
            <a:off x="1087434" y="1527616"/>
            <a:ext cx="1186180" cy="359410"/>
          </a:xfrm>
          <a:prstGeom prst="rect">
            <a:avLst/>
          </a:prstGeom>
        </p:spPr>
      </p:pic>
      <p:pic>
        <p:nvPicPr>
          <p:cNvPr id="7" name="史料解读.eps" descr="id:2147490179;FounderCES"/>
          <p:cNvPicPr/>
          <p:nvPr/>
        </p:nvPicPr>
        <p:blipFill>
          <a:blip r:embed="rId4"/>
          <a:stretch>
            <a:fillRect/>
          </a:stretch>
        </p:blipFill>
        <p:spPr>
          <a:xfrm>
            <a:off x="1080570" y="2079432"/>
            <a:ext cx="1186180" cy="359410"/>
          </a:xfrm>
          <a:prstGeom prst="rect">
            <a:avLst/>
          </a:prstGeom>
        </p:spPr>
      </p:pic>
    </p:spTree>
    <p:extLst>
      <p:ext uri="{BB962C8B-B14F-4D97-AF65-F5344CB8AC3E}">
        <p14:creationId xmlns:p14="http://schemas.microsoft.com/office/powerpoint/2010/main" val="4046191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拉丁美洲</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的殖民地化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）西班牙的殖民：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1496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年，西班牙在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海地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建立了第一个永久性殖民地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圣多明各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世纪中叶，西班牙已经把除</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巴西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之外的大部分南美洲、整个中美洲和部分北美洲变成了自己的殖民地。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）葡萄牙的殖民：葡萄牙紧随西班牙之后侵入拉丁美洲，建立了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巴西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殖民地。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世纪晚期，拉丁美洲已完全处于欧洲列强的殖民统治之下，其中绝大部分土地为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西班牙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和葡萄牙的殖民地，小部分土地被</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荷兰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、英国和法国占据。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统治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）政治上，设立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总督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制度，实行专制统治。西班牙在其殖民地建立了几个总督辖区进行管理。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任命总督和高级官吏，并派人监督总督，总督代表国王在辖区内行使军事、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行政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和司法的最高权力。葡萄牙在巴西设立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总督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制度，葡萄牙国王任命总督治理巴西。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推行农奴制，发展</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种植园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经济，疯狂开采金银矿，掠夺了巨额财富。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黑奴贸易：殖民者奴役和屠杀印第安人，造成后者大量死亡。为弥补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劳动力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不足，他们从非洲贩入黑人奴隶。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限制发展：为保证殖民者的利益，宗主国禁止或限制殖民地同任何其他国家进行贸易，限制了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殖民地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经济的发展。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4192"/>
            <a:ext cx="11485848" cy="1684244"/>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）对拉丁美洲：是灾难，使传统社会遭遇灭顶之灾。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）对殖民国家：促进了欧洲资本原始积累，促进了资本主义发展。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256924"/>
            <a:ext cx="11485848" cy="1684244"/>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63055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葡萄牙、西班牙殖民扩张的特点</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在王室主导下对殖民地实行直接控制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带有浓厚的封建和半封建色彩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掠夺的财富未转化为资本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导致两国走向衰落。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拓展延伸.eps" descr="id:2147491921;FounderCES"/>
          <p:cNvPicPr/>
          <p:nvPr/>
        </p:nvPicPr>
        <p:blipFill>
          <a:blip r:embed="rId2"/>
          <a:stretch>
            <a:fillRect/>
          </a:stretch>
        </p:blipFill>
        <p:spPr>
          <a:xfrm>
            <a:off x="535325" y="3419524"/>
            <a:ext cx="1815465" cy="359410"/>
          </a:xfrm>
          <a:prstGeom prst="rect">
            <a:avLst/>
          </a:prstGeom>
        </p:spPr>
      </p:pic>
    </p:spTree>
    <p:extLst>
      <p:ext uri="{BB962C8B-B14F-4D97-AF65-F5344CB8AC3E}">
        <p14:creationId xmlns:p14="http://schemas.microsoft.com/office/powerpoint/2010/main" val="3621580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80044"/>
          </a:xfrm>
        </p:spPr>
        <p:txBody>
          <a:bodyPr/>
          <a:lstStyle/>
          <a:p>
            <a:pPr hangingPunct="0">
              <a:lnSpc>
                <a:spcPct val="140000"/>
              </a:lnSpc>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亚洲</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沦为殖民地半殖民地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世纪的殖民扩张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（以葡萄牙、西班牙为主）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）葡萄牙：随着新航路的开辟，葡萄牙最初在亚洲建立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商站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，以控制商路。到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世纪中叶，葡萄牙已经在亚洲建立了包括</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中国澳门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在内的几十个商站。（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1553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年，葡萄牙人取得在澳门的租住权）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）西班牙：几乎与此同时，西班牙入侵</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菲律宾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，将其变成了殖民地。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世纪及其之后的殖民扩张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（主要国家：英国、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荷兰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世纪初，英国人来到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印度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。英国通过</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东印度公司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，采取直接抢掠、</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侵占土地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、强征巨额土地税、种植并</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走私鸦片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等手段，掠夺了大量财富和巨额利润。对印度的剥夺是英国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资本原始积累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的主要来源之一。到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世纪中后期，英国几乎控制了印度全境。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英国东印度公司的特点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具有国家职能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拥有政治、经济、文化和颁布法律等权力。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整合或垄断了英国一切东亚贸易。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主要从事商品收购和贩卖。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建立起了现代化的经营管理方式。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贸易范围遍及欧亚沿海地区。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拓展延伸.eps" descr="id:2147491935;FounderCES"/>
          <p:cNvPicPr/>
          <p:nvPr/>
        </p:nvPicPr>
        <p:blipFill>
          <a:blip r:embed="rId2"/>
          <a:stretch>
            <a:fillRect/>
          </a:stretch>
        </p:blipFill>
        <p:spPr>
          <a:xfrm>
            <a:off x="622598" y="1685523"/>
            <a:ext cx="1815465" cy="359410"/>
          </a:xfrm>
          <a:prstGeom prst="rect">
            <a:avLst/>
          </a:prstGeom>
        </p:spPr>
      </p:pic>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2840"/>
            <a:ext cx="11485848" cy="3416320"/>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）东南亚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荷兰：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世纪初，侵入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印度尼西亚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巴达维亚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殖民地。后来，占领了整个印度尼西亚。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世纪末，将缅甸和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马来半岛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的大部分变成殖民地。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法国：侵占了越南、</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柬埔寨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和老挝。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美国：从西班牙手里夺得</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菲律宾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615548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lvl="0"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对奥斯曼帝国：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世纪初，英、法、俄等国纷纷在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奥斯曼帝国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扩大势力范围，分割领土。奥斯曼帝国半殖民地化程度不断加深。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对伊朗：</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俄国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和英国不但控制了伊朗的经济和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内政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，而且分别在伊朗北部和南部划分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势力范围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）东亚 </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对中国：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鸦片战争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后，列强迫使</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清政府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签订了一系列不平等条约，使中国逐步沦为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半殖民地半封建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对朝鲜：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年，日本吞并了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朝鲜半岛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647156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1474</TotalTime>
  <Words>2303</Words>
  <Application>Microsoft Office PowerPoint</Application>
  <PresentationFormat>自定义</PresentationFormat>
  <Paragraphs>122</Paragraphs>
  <Slides>27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27</vt:i4>
      </vt:variant>
    </vt:vector>
  </HeadingPairs>
  <TitlesOfParts>
    <vt:vector size="36"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445</cp:revision>
  <dcterms:created xsi:type="dcterms:W3CDTF">2020-11-06T05:24:00Z</dcterms:created>
  <dcterms:modified xsi:type="dcterms:W3CDTF">2025-10-11T16:26:28Z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